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71" r:id="rId5"/>
    <p:sldId id="269" r:id="rId6"/>
    <p:sldId id="270" r:id="rId7"/>
    <p:sldId id="272" r:id="rId8"/>
    <p:sldId id="274" r:id="rId9"/>
    <p:sldId id="285" r:id="rId10"/>
    <p:sldId id="291" r:id="rId11"/>
    <p:sldId id="290" r:id="rId12"/>
    <p:sldId id="293" r:id="rId13"/>
    <p:sldId id="294" r:id="rId14"/>
    <p:sldId id="292" r:id="rId15"/>
    <p:sldId id="295" r:id="rId16"/>
    <p:sldId id="296" r:id="rId17"/>
    <p:sldId id="297" r:id="rId18"/>
    <p:sldId id="298" r:id="rId19"/>
    <p:sldId id="266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Montserrat Bold" panose="020B0600000101010101" charset="0"/>
      <p:regular r:id="rId24"/>
    </p:embeddedFont>
    <p:embeddedFont>
      <p:font typeface="Montserrat Ultra-Bold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1C9BA-D8F1-4CAB-B8C6-70D3B88BD88D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F6944-070B-4317-BAD8-D373D75EA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37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F6944-070B-4317-BAD8-D373D75EAB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5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3850" y="3012777"/>
            <a:ext cx="1269530" cy="1269530"/>
          </a:xfrm>
          <a:custGeom>
            <a:avLst/>
            <a:gdLst/>
            <a:ahLst/>
            <a:cxnLst/>
            <a:rect l="l" t="t" r="r" b="b"/>
            <a:pathLst>
              <a:path w="1269530" h="1269530">
                <a:moveTo>
                  <a:pt x="0" y="0"/>
                </a:moveTo>
                <a:lnTo>
                  <a:pt x="1269530" y="0"/>
                </a:lnTo>
                <a:lnTo>
                  <a:pt x="1269530" y="1269530"/>
                </a:lnTo>
                <a:lnTo>
                  <a:pt x="0" y="126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09790" y="5083054"/>
            <a:ext cx="7617724" cy="153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9000" b="1" dirty="0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Smart Farm</a:t>
            </a:r>
          </a:p>
          <a:p>
            <a:pPr algn="ctr">
              <a:lnSpc>
                <a:spcPts val="8748"/>
              </a:lnSpc>
            </a:pPr>
            <a:r>
              <a:rPr lang="ko-KR" altLang="en-US" sz="3499" b="1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유종민</a:t>
            </a:r>
            <a:r>
              <a:rPr lang="ko-KR" altLang="en-US" sz="3499" b="1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499" b="1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윤찬민</a:t>
            </a:r>
            <a:endParaRPr lang="en-US" sz="3499" b="1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423862" y="9138809"/>
            <a:ext cx="1468974" cy="38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dirty="0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2025.08.08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15" y="2691206"/>
            <a:ext cx="15804180" cy="27292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16" y="7540919"/>
            <a:ext cx="10608044" cy="14796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36343" y="1518488"/>
            <a:ext cx="27051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accent3"/>
                </a:solidFill>
              </a:rPr>
              <a:t>FREERTOS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36343" y="6171281"/>
            <a:ext cx="16508724" cy="33645"/>
          </a:xfrm>
          <a:prstGeom prst="line">
            <a:avLst/>
          </a:prstGeom>
          <a:ln w="38100">
            <a:solidFill>
              <a:srgbClr val="00B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86415" y="6535915"/>
            <a:ext cx="1143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accent3"/>
                </a:solidFill>
              </a:rPr>
              <a:t>LCD</a:t>
            </a:r>
            <a:endParaRPr lang="ko-KR" altLang="en-US" sz="4800" dirty="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4A2E6D-F2F6-0A0C-73CC-B1E2041B3CB7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EDF77D9F-47F9-15E5-599A-249BD9F3CA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F325670-A5F3-3E4F-C3CC-E466D5742C76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AC16AA9-5B17-10CF-B760-34EA76E10D94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CubeMX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설정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6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54" y="2237546"/>
            <a:ext cx="7848818" cy="40610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28" y="3357154"/>
            <a:ext cx="6997010" cy="23718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37" y="2301196"/>
            <a:ext cx="4529769" cy="8287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1933" y="1348219"/>
            <a:ext cx="5239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solidFill>
                  <a:srgbClr val="00BC70"/>
                </a:solidFill>
              </a:rPr>
              <a:t>Servo motor(TIM1)</a:t>
            </a:r>
            <a:endParaRPr lang="ko-KR" altLang="en-US" sz="4200" dirty="0">
              <a:solidFill>
                <a:srgbClr val="00BC7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36343" y="6399881"/>
            <a:ext cx="16508724" cy="33645"/>
          </a:xfrm>
          <a:prstGeom prst="line">
            <a:avLst/>
          </a:prstGeom>
          <a:ln w="38100">
            <a:solidFill>
              <a:srgbClr val="00B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44" y="7471471"/>
            <a:ext cx="7294103" cy="20573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933" y="6568494"/>
            <a:ext cx="8767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 err="1">
                <a:solidFill>
                  <a:srgbClr val="00BC70"/>
                </a:solidFill>
              </a:rPr>
              <a:t>delay_us</a:t>
            </a:r>
            <a:r>
              <a:rPr lang="en-US" altLang="ko-KR" sz="4200" dirty="0">
                <a:solidFill>
                  <a:srgbClr val="00BC70"/>
                </a:solidFill>
              </a:rPr>
              <a:t>(TIM3)</a:t>
            </a:r>
            <a:endParaRPr lang="ko-KR" altLang="en-US" sz="4200" dirty="0">
              <a:solidFill>
                <a:srgbClr val="00BC7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909" y="7611124"/>
            <a:ext cx="9216723" cy="191765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72C8982-D71F-2680-C676-96DD8F8FDF67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E773048B-7592-FE4F-8BC8-627E67B59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BED295A6-6E63-FEFC-8A07-84F5177267A9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027B0AC-6575-3F29-F194-2760A7E18836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CubeMX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설정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77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6" y="1573307"/>
            <a:ext cx="8545118" cy="84090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2C59A07-6752-DE35-FE05-2F8B6249F204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63A2D0-3312-4314-5B20-AAA4A28E13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9" name="Freeform 3">
                <a:extLst>
                  <a:ext uri="{FF2B5EF4-FFF2-40B4-BE49-F238E27FC236}">
                    <a16:creationId xmlns:a16="http://schemas.microsoft.com/office/drawing/2014/main" id="{C984791E-8F1E-E6E0-C841-3A71F8BB42F1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5B6F97C3-C1A4-CE3D-0714-E6E81B4F8EB5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설명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49DFD51D-5345-47D8-8EE9-CF182062678A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서보모터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9865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2" y="1506071"/>
            <a:ext cx="9344585" cy="860302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A4B8BDE-6B02-29B1-41C5-5A78E1A0320D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AF8CEA7-DF71-BA24-E419-5E5F2FC5D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933DD4B4-373B-761A-16F6-81029F54EACD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6B21593A-889F-FF99-AC52-E876FD0B0123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설명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80AA4770-B24D-F0C3-0663-3CA406A5CEC0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DHT11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센서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2528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2" y="3486719"/>
            <a:ext cx="13402172" cy="30848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3" y="1891667"/>
            <a:ext cx="12176013" cy="7206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81230" y="8118350"/>
            <a:ext cx="15531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데이터 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40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비트 구성  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(16bit 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습도 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+ 16bit 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온도 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+ 8bit </a:t>
            </a:r>
            <a:r>
              <a:rPr lang="ko-KR" altLang="en-US" sz="3000" dirty="0" err="1">
                <a:latin typeface="Source Han Sans KR Bold" panose="020B0600000101010101" charset="-127"/>
                <a:ea typeface="Source Han Sans KR Bold" panose="020B0600000101010101" charset="-127"/>
              </a:rPr>
              <a:t>체크섬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디지털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0,1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로 구성된 데이터 비트를 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10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진수를 바꾸면 </a:t>
            </a:r>
            <a:r>
              <a:rPr lang="ko-KR" altLang="en-US" sz="3000" dirty="0" err="1">
                <a:latin typeface="Source Han Sans KR Bold" panose="020B0600000101010101" charset="-127"/>
                <a:ea typeface="Source Han Sans KR Bold" panose="020B0600000101010101" charset="-127"/>
              </a:rPr>
              <a:t>섭씨온도값</a:t>
            </a:r>
            <a:r>
              <a:rPr lang="en-US" altLang="ko-KR" sz="3000" dirty="0">
                <a:latin typeface="Source Han Sans KR Bold" panose="020B0600000101010101" charset="-127"/>
                <a:ea typeface="Source Han Sans KR Bold" panose="020B0600000101010101" charset="-127"/>
              </a:rPr>
              <a:t>,</a:t>
            </a:r>
            <a:r>
              <a:rPr lang="ko-KR" altLang="en-US" sz="3000" dirty="0">
                <a:latin typeface="Source Han Sans KR Bold" panose="020B0600000101010101" charset="-127"/>
                <a:ea typeface="Source Han Sans KR Bold" panose="020B0600000101010101" charset="-127"/>
              </a:rPr>
              <a:t> 습도 값이 계산됨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93A039-FFA0-C28E-2D19-9C65486DA2DE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0067D3-1B8A-868E-FACF-68AA71316A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AE4D22E2-EEF0-F2F7-5132-2D71F22100CD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128DD17F-89EB-2642-0B7F-7551F6E505EA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설명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ED79701C-0491-EB57-FABE-79CEDCB9E7C7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DHT11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센서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29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4" y="1621667"/>
            <a:ext cx="7824077" cy="737441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77C46D9-1F15-E8CB-2CE8-9CAD5F96A7BE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0BF2C390-141B-8891-72C0-B9A71A7C38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71936F47-99AB-4283-7132-EC778DC4287D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6C45C3B-B77D-E864-1995-2E636D538589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설명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87F8E97B-DE97-B316-0DAD-B20C5E959870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스텝 모터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0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4" y="1465121"/>
            <a:ext cx="6418898" cy="7922465"/>
          </a:xfrm>
          <a:prstGeom prst="rect">
            <a:avLst/>
          </a:prstGeom>
        </p:spPr>
      </p:pic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5378824" y="1331258"/>
            <a:ext cx="4506878" cy="2218764"/>
          </a:xfrm>
          <a:prstGeom prst="bentConnector3">
            <a:avLst/>
          </a:prstGeom>
          <a:ln w="28575">
            <a:solidFill>
              <a:srgbClr val="00B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150224" y="3361764"/>
            <a:ext cx="551330" cy="0"/>
          </a:xfrm>
          <a:prstGeom prst="line">
            <a:avLst/>
          </a:prstGeom>
          <a:ln w="28575">
            <a:solidFill>
              <a:srgbClr val="00B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378823" y="3361765"/>
            <a:ext cx="0" cy="188258"/>
          </a:xfrm>
          <a:prstGeom prst="line">
            <a:avLst/>
          </a:prstGeom>
          <a:ln w="28575">
            <a:solidFill>
              <a:srgbClr val="00B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195482" y="4316507"/>
            <a:ext cx="4572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424082" y="4316507"/>
            <a:ext cx="0" cy="2554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>
            <a:off x="4424082" y="4572000"/>
            <a:ext cx="3697941" cy="634158"/>
          </a:xfrm>
          <a:prstGeom prst="bentConnector3">
            <a:avLst/>
          </a:prstGeom>
          <a:ln w="28575">
            <a:solidFill>
              <a:srgbClr val="00B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122024" y="3886200"/>
            <a:ext cx="9989879" cy="5553636"/>
          </a:xfrm>
          <a:prstGeom prst="rect">
            <a:avLst/>
          </a:prstGeom>
          <a:noFill/>
          <a:ln w="28575">
            <a:solidFill>
              <a:srgbClr val="00B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BC7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5AE5CE-BF57-BD2B-4E18-4A17D6EF62D2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DAB9F6-9CF8-93FD-C729-E552B3B013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010A464E-F833-1250-E4BA-2331BD61B0E8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36F2AC7-D862-F072-CDDF-809FCC0EA7F0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설명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FFA47627-CC7B-063D-41DF-8AF7FFDE18F8}"/>
              </a:ext>
            </a:extLst>
          </p:cNvPr>
          <p:cNvSpPr txBox="1"/>
          <p:nvPr/>
        </p:nvSpPr>
        <p:spPr>
          <a:xfrm>
            <a:off x="4953000" y="534177"/>
            <a:ext cx="2743200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스텝 모터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AE724A06-C88F-9BA4-F476-C2BE86EBF272}"/>
              </a:ext>
            </a:extLst>
          </p:cNvPr>
          <p:cNvSpPr txBox="1"/>
          <p:nvPr/>
        </p:nvSpPr>
        <p:spPr>
          <a:xfrm>
            <a:off x="9980798" y="341234"/>
            <a:ext cx="7640298" cy="3064622"/>
          </a:xfrm>
          <a:prstGeom prst="rect">
            <a:avLst/>
          </a:prstGeom>
          <a:solidFill>
            <a:schemeClr val="bg1"/>
          </a:solidFill>
          <a:ln w="31750">
            <a:solidFill>
              <a:srgbClr val="00BC7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ko-KR" altLang="en-US" sz="3600" dirty="0">
                <a:latin typeface="Source Han Sans KR"/>
                <a:ea typeface="Source Han Sans KR"/>
                <a:cs typeface="Source Han Sans KR"/>
                <a:sym typeface="Source Han Sans KR"/>
              </a:rPr>
              <a:t>스텝 모터 사양 기준</a:t>
            </a:r>
            <a:endParaRPr lang="en-US" altLang="ko-KR" sz="36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>
              <a:lnSpc>
                <a:spcPts val="4899"/>
              </a:lnSpc>
            </a:pP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기본 스텝 각도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: 5.625</a:t>
            </a:r>
            <a:r>
              <a:rPr lang="ko-KR" altLang="en-US" dirty="0"/>
              <a:t> </a:t>
            </a:r>
            <a:r>
              <a:rPr lang="en-US" altLang="ko-KR" dirty="0"/>
              <a:t>°</a:t>
            </a:r>
            <a:endParaRPr lang="en-US" altLang="ko-KR" sz="20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>
              <a:lnSpc>
                <a:spcPts val="4899"/>
              </a:lnSpc>
            </a:pP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스텝당 분해능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: 64 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스텝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한바퀴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=5.625*(64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스텝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-&gt;360</a:t>
            </a:r>
            <a:r>
              <a:rPr lang="ko-KR" altLang="en-US" dirty="0"/>
              <a:t> </a:t>
            </a:r>
            <a:r>
              <a:rPr lang="en-US" altLang="ko-KR" dirty="0"/>
              <a:t>°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ts val="4899"/>
              </a:lnSpc>
            </a:pP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감속 </a:t>
            </a:r>
            <a:r>
              <a:rPr lang="ko-KR" altLang="en-US" sz="2000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기어비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약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1:64</a:t>
            </a:r>
          </a:p>
          <a:p>
            <a:pPr>
              <a:lnSpc>
                <a:spcPts val="4899"/>
              </a:lnSpc>
            </a:pP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최종 </a:t>
            </a:r>
            <a:r>
              <a:rPr lang="ko-KR" altLang="en-US" sz="2000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출력축은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64 x 64 = 4096 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스텝 </a:t>
            </a:r>
            <a:r>
              <a:rPr lang="en-US" altLang="ko-KR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= 360</a:t>
            </a:r>
            <a:r>
              <a:rPr lang="ko-KR" altLang="en-US" dirty="0"/>
              <a:t> </a:t>
            </a:r>
            <a:r>
              <a:rPr lang="en-US" altLang="ko-KR" dirty="0"/>
              <a:t>°</a:t>
            </a:r>
            <a:r>
              <a:rPr lang="ko-KR" altLang="en-US" sz="2000" dirty="0">
                <a:latin typeface="Source Han Sans KR"/>
                <a:ea typeface="Source Han Sans KR"/>
                <a:cs typeface="Source Han Sans KR"/>
                <a:sym typeface="Source Han Sans KR"/>
              </a:rPr>
              <a:t> 한바퀴</a:t>
            </a:r>
            <a:endParaRPr lang="en-US" altLang="ko-KR" sz="20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98820-50E1-18F7-76B3-460B4F99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139" y="4124182"/>
            <a:ext cx="9616317" cy="3152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3ACC8-A11E-2E50-8D2B-002C35827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7277100"/>
            <a:ext cx="627717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323850" y="2702861"/>
            <a:ext cx="17466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Source Han Sans KR Bold" panose="020B0600000101010101" charset="-127"/>
                <a:ea typeface="Source Han Sans KR Bold" panose="020B0600000101010101" charset="-127"/>
              </a:rPr>
              <a:t>온습도센서값이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3600" dirty="0">
                <a:latin typeface="Source Han Sans KR Bold" panose="020B0600000101010101" charset="-127"/>
                <a:ea typeface="Source Han Sans KR Bold" panose="020B0600000101010101" charset="-127"/>
              </a:rPr>
              <a:t>LCD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에 업데이트가 안되는 상황 발생</a:t>
            </a:r>
            <a:endParaRPr lang="en-US" altLang="ko-KR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▷</a:t>
            </a:r>
            <a:r>
              <a:rPr lang="en-US" altLang="ko-KR" sz="36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센서의 </a:t>
            </a:r>
            <a:r>
              <a:rPr lang="en-US" altLang="ko-KR" sz="3600" dirty="0">
                <a:latin typeface="Source Han Sans KR Bold" panose="020B0600000101010101" charset="-127"/>
                <a:ea typeface="Source Han Sans KR Bold" panose="020B0600000101010101" charset="-127"/>
              </a:rPr>
              <a:t>Task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순위를 </a:t>
            </a:r>
            <a:r>
              <a:rPr lang="en-US" altLang="ko-KR" sz="3600" dirty="0">
                <a:latin typeface="Source Han Sans KR Bold" panose="020B0600000101010101" charset="-127"/>
                <a:ea typeface="Source Han Sans KR Bold" panose="020B0600000101010101" charset="-127"/>
              </a:rPr>
              <a:t>Normal</a:t>
            </a:r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로 변경하니 정상 작동 확인</a:t>
            </a:r>
            <a:endParaRPr lang="en-US" altLang="ko-KR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3600" b="1" dirty="0">
                <a:latin typeface="Source Han Sans KR Bold" panose="020B0600000101010101" charset="-127"/>
                <a:ea typeface="Source Han Sans KR Bold" panose="020B0600000101010101" charset="-127"/>
              </a:rPr>
              <a:t>적절한 태스크 우선순위 설정이 중요하고</a:t>
            </a:r>
            <a:r>
              <a:rPr lang="en-US" altLang="ko-KR" sz="3600" b="1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3600" b="1" dirty="0">
                <a:latin typeface="Source Han Sans KR Bold" panose="020B0600000101010101" charset="-127"/>
                <a:ea typeface="Source Han Sans KR Bold" panose="020B0600000101010101" charset="-127"/>
              </a:rPr>
              <a:t>우선순위가 잘못되면 필수 작업이 실행되지 않아 시스템이 오작동할 수 있다</a:t>
            </a:r>
            <a:endParaRPr lang="en-US" altLang="ko-KR" sz="3600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3600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3600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3600" dirty="0">
                <a:latin typeface="Source Han Sans KR Bold" panose="020B0600000101010101" charset="-127"/>
                <a:ea typeface="Source Han Sans KR Bold" panose="020B0600000101010101" charset="-127"/>
              </a:rPr>
              <a:t>스텝모터 사례를 통해 앞으로 데이타시트를 꼼꼼히 보는 습관을 가져야겠다</a:t>
            </a:r>
            <a:r>
              <a:rPr lang="en-US" altLang="ko-KR" sz="36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  <a:endParaRPr lang="ko-KR" altLang="en-US" sz="36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7A6D4C-383E-C4BA-6834-0040FD94D26C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20EB6C3B-D299-F173-547A-C2E297ABDD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7FF251BE-A1C6-52A6-A996-E4FB6C413F89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E9C4C4B9-3C3E-7CEF-EBA4-A18EF89CE8B5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고찰 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F097E-B17F-9A44-858E-5C96E70C3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CD0074-6587-D6A2-C401-0B18258993BD}"/>
              </a:ext>
            </a:extLst>
          </p:cNvPr>
          <p:cNvSpPr/>
          <p:nvPr/>
        </p:nvSpPr>
        <p:spPr>
          <a:xfrm>
            <a:off x="8509235" y="2241766"/>
            <a:ext cx="1269530" cy="1269530"/>
          </a:xfrm>
          <a:custGeom>
            <a:avLst/>
            <a:gdLst/>
            <a:ahLst/>
            <a:cxnLst/>
            <a:rect l="l" t="t" r="r" b="b"/>
            <a:pathLst>
              <a:path w="1269530" h="1269530">
                <a:moveTo>
                  <a:pt x="0" y="0"/>
                </a:moveTo>
                <a:lnTo>
                  <a:pt x="1269530" y="0"/>
                </a:lnTo>
                <a:lnTo>
                  <a:pt x="1269530" y="1269530"/>
                </a:lnTo>
                <a:lnTo>
                  <a:pt x="0" y="126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458FBB-7FA4-05C7-ED35-6E717099EB00}"/>
              </a:ext>
            </a:extLst>
          </p:cNvPr>
          <p:cNvSpPr txBox="1"/>
          <p:nvPr/>
        </p:nvSpPr>
        <p:spPr>
          <a:xfrm>
            <a:off x="7010400" y="3771900"/>
            <a:ext cx="7453932" cy="153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85"/>
              </a:lnSpc>
            </a:pPr>
            <a:r>
              <a:rPr lang="en-US" sz="8989" b="1" dirty="0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  n   A</a:t>
            </a:r>
          </a:p>
        </p:txBody>
      </p:sp>
    </p:spTree>
    <p:extLst>
      <p:ext uri="{BB962C8B-B14F-4D97-AF65-F5344CB8AC3E}">
        <p14:creationId xmlns:p14="http://schemas.microsoft.com/office/powerpoint/2010/main" val="318630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09235" y="2241766"/>
            <a:ext cx="1269530" cy="1269530"/>
          </a:xfrm>
          <a:custGeom>
            <a:avLst/>
            <a:gdLst/>
            <a:ahLst/>
            <a:cxnLst/>
            <a:rect l="l" t="t" r="r" b="b"/>
            <a:pathLst>
              <a:path w="1269530" h="1269530">
                <a:moveTo>
                  <a:pt x="0" y="0"/>
                </a:moveTo>
                <a:lnTo>
                  <a:pt x="1269530" y="0"/>
                </a:lnTo>
                <a:lnTo>
                  <a:pt x="1269530" y="1269530"/>
                </a:lnTo>
                <a:lnTo>
                  <a:pt x="0" y="126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9934" y="3618109"/>
            <a:ext cx="7453932" cy="153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85"/>
              </a:lnSpc>
            </a:pPr>
            <a:r>
              <a:rPr lang="en-US" sz="8989" b="1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363200" y="3439072"/>
            <a:ext cx="5288931" cy="498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4899"/>
              </a:lnSpc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선정 배경</a:t>
            </a:r>
            <a:endParaRPr lang="en-US" altLang="ko-KR" sz="36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사용 부품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주요 기능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>
              <a:lnSpc>
                <a:spcPts val="4899"/>
              </a:lnSpc>
              <a:buFontTx/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시연 영상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r>
              <a:rPr 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MX </a:t>
            </a: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설정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코드 설명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r>
              <a:rPr lang="ko-KR" altLang="en-US" sz="3600" b="1" dirty="0">
                <a:latin typeface="Source Han Sans KR Bold"/>
                <a:ea typeface="Source Han Sans KR Bold"/>
                <a:cs typeface="Source Han Sans KR"/>
                <a:sym typeface="Source Han Sans KR Bold"/>
              </a:rPr>
              <a:t>고찰</a:t>
            </a:r>
            <a:endParaRPr lang="en-US" altLang="ko-KR" sz="3600" b="1" dirty="0"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marL="457200" indent="-457200" algn="l">
              <a:lnSpc>
                <a:spcPts val="4899"/>
              </a:lnSpc>
              <a:buAutoNum type="arabicPeriod"/>
            </a:pPr>
            <a:endParaRPr lang="en-US" sz="36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805" y="4814859"/>
            <a:ext cx="4784865" cy="110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9"/>
              </a:lnSpc>
            </a:pPr>
            <a:r>
              <a:rPr lang="en-US" sz="6385" b="1" dirty="0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4DCA4-204F-384B-A125-731DEE9AA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1152BDA-F55A-BA8B-E8FF-8E78FE1F772D}"/>
              </a:ext>
            </a:extLst>
          </p:cNvPr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161C12-B544-E9AA-4FAC-A2F233066FD9}"/>
              </a:ext>
            </a:extLst>
          </p:cNvPr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3F89A-530F-8256-EE96-F1336330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2625949"/>
            <a:ext cx="5786179" cy="624039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1A9B5E-FDB0-EF3B-86E3-0AD04A36C8A0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9484E96B-581E-F51B-9E72-C9E8C18275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7" name="Freeform 3">
                <a:extLst>
                  <a:ext uri="{FF2B5EF4-FFF2-40B4-BE49-F238E27FC236}">
                    <a16:creationId xmlns:a16="http://schemas.microsoft.com/office/drawing/2014/main" id="{9B4FC623-04A6-8B2C-A90D-FAF33B31F0AF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DCD630FE-3F05-4A74-384D-315DE0FD0AF6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선정배경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8">
            <a:extLst>
              <a:ext uri="{FF2B5EF4-FFF2-40B4-BE49-F238E27FC236}">
                <a16:creationId xmlns:a16="http://schemas.microsoft.com/office/drawing/2014/main" id="{0748D3C0-BC35-BCC9-E0CE-7E248CE46157}"/>
              </a:ext>
            </a:extLst>
          </p:cNvPr>
          <p:cNvSpPr txBox="1"/>
          <p:nvPr/>
        </p:nvSpPr>
        <p:spPr>
          <a:xfrm>
            <a:off x="6715266" y="3763008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스마트팜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기술 부각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 IoT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 임베디드 시스템 발전에 따라 </a:t>
            </a: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스마트팜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부상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E4C9A1C9-A490-C2DE-CB93-10E3818810AF}"/>
              </a:ext>
            </a:extLst>
          </p:cNvPr>
          <p:cNvSpPr txBox="1"/>
          <p:nvPr/>
        </p:nvSpPr>
        <p:spPr>
          <a:xfrm>
            <a:off x="6715266" y="532968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 역량 강화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STM32F411RE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보드에 다양한 센서 및 제어 모듈 통합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58094DA-B8F9-0A6B-7CC6-91D0CFC9F158}"/>
              </a:ext>
            </a:extLst>
          </p:cNvPr>
          <p:cNvSpPr txBox="1"/>
          <p:nvPr/>
        </p:nvSpPr>
        <p:spPr>
          <a:xfrm>
            <a:off x="6687192" y="6896366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 실습 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ADC, PWM, I2C, Timer, GPIO, </a:t>
            </a:r>
            <a:r>
              <a:rPr lang="en-US" altLang="ko-KR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FreeRTOS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활용 경험 획득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37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래픽 22" descr="식물 단색으로 채워진">
            <a:extLst>
              <a:ext uri="{FF2B5EF4-FFF2-40B4-BE49-F238E27FC236}">
                <a16:creationId xmlns:a16="http://schemas.microsoft.com/office/drawing/2014/main" id="{79708479-43D3-D761-1233-2F5BA6FB77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508" y="4148479"/>
            <a:ext cx="1628078" cy="1628078"/>
          </a:xfrm>
          <a:prstGeom prst="rect">
            <a:avLst/>
          </a:prstGeom>
        </p:spPr>
      </p:pic>
      <p:pic>
        <p:nvPicPr>
          <p:cNvPr id="25" name="그래픽 24" descr="재생 가능 에너지 단색으로 채워진">
            <a:extLst>
              <a:ext uri="{FF2B5EF4-FFF2-40B4-BE49-F238E27FC236}">
                <a16:creationId xmlns:a16="http://schemas.microsoft.com/office/drawing/2014/main" id="{7F7E299B-2F8A-632A-03CB-F818A79936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5555" y="4109008"/>
            <a:ext cx="1667549" cy="1667549"/>
          </a:xfrm>
          <a:prstGeom prst="rect">
            <a:avLst/>
          </a:prstGeom>
        </p:spPr>
      </p:pic>
      <p:pic>
        <p:nvPicPr>
          <p:cNvPr id="29" name="그래픽 28" descr="방패 선택 표시 단색으로 채워진">
            <a:extLst>
              <a:ext uri="{FF2B5EF4-FFF2-40B4-BE49-F238E27FC236}">
                <a16:creationId xmlns:a16="http://schemas.microsoft.com/office/drawing/2014/main" id="{AC2C6C39-485D-AEC7-BFB9-B262AC7A2E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31839" y="4218161"/>
            <a:ext cx="1581632" cy="1581632"/>
          </a:xfrm>
          <a:prstGeom prst="rect">
            <a:avLst/>
          </a:prstGeom>
        </p:spPr>
      </p:pic>
      <p:pic>
        <p:nvPicPr>
          <p:cNvPr id="31" name="그래픽 30" descr="지속 가능성 단색으로 채워진">
            <a:extLst>
              <a:ext uri="{FF2B5EF4-FFF2-40B4-BE49-F238E27FC236}">
                <a16:creationId xmlns:a16="http://schemas.microsoft.com/office/drawing/2014/main" id="{803307E2-F256-33F6-A5D2-4CE2FB2BE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023" y="4256380"/>
            <a:ext cx="1438286" cy="1438286"/>
          </a:xfrm>
          <a:prstGeom prst="rect">
            <a:avLst/>
          </a:prstGeom>
        </p:spPr>
      </p:pic>
      <p:pic>
        <p:nvPicPr>
          <p:cNvPr id="33" name="그래픽 32" descr="악수 단색으로 채워진">
            <a:extLst>
              <a:ext uri="{FF2B5EF4-FFF2-40B4-BE49-F238E27FC236}">
                <a16:creationId xmlns:a16="http://schemas.microsoft.com/office/drawing/2014/main" id="{CCD0DD3C-8CAD-C78C-D77C-F854B8A98DB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55414" y="4008648"/>
            <a:ext cx="2073582" cy="207358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AA807C-1096-1FD0-4F50-70711836BAC1}"/>
              </a:ext>
            </a:extLst>
          </p:cNvPr>
          <p:cNvGrpSpPr/>
          <p:nvPr/>
        </p:nvGrpSpPr>
        <p:grpSpPr>
          <a:xfrm>
            <a:off x="445455" y="1632485"/>
            <a:ext cx="3104403" cy="4214393"/>
            <a:chOff x="323386" y="2280535"/>
            <a:chExt cx="2069602" cy="2809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57A465-DD0C-BD96-8BB4-45D9ACC2D271}"/>
                </a:ext>
              </a:extLst>
            </p:cNvPr>
            <p:cNvSpPr txBox="1"/>
            <p:nvPr/>
          </p:nvSpPr>
          <p:spPr>
            <a:xfrm>
              <a:off x="1064397" y="4720798"/>
              <a:ext cx="622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LCD</a:t>
              </a:r>
              <a:endParaRPr lang="ko-KR" altLang="en-US" sz="3000" dirty="0">
                <a:solidFill>
                  <a:schemeClr val="accent4">
                    <a:lumMod val="2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21C0A28-A8FB-A53D-EC8B-B6A2DB08817F}"/>
                </a:ext>
              </a:extLst>
            </p:cNvPr>
            <p:cNvGrpSpPr/>
            <p:nvPr/>
          </p:nvGrpSpPr>
          <p:grpSpPr>
            <a:xfrm>
              <a:off x="323386" y="2280535"/>
              <a:ext cx="2069602" cy="2069602"/>
              <a:chOff x="323386" y="2280535"/>
              <a:chExt cx="2069602" cy="2069602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7B5E1A6B-ED57-6037-8F57-EF896F6339BE}"/>
                  </a:ext>
                </a:extLst>
              </p:cNvPr>
              <p:cNvSpPr/>
              <p:nvPr/>
            </p:nvSpPr>
            <p:spPr>
              <a:xfrm>
                <a:off x="323386" y="2280535"/>
                <a:ext cx="2069602" cy="2069602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ource Han Sans KR Bold" panose="020B0600000101010101" charset="-127"/>
                  <a:ea typeface="Source Han Sans KR Bold" panose="020B0600000101010101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988110B-CAE9-7229-1A7E-628453BBF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1252" y="2868294"/>
                <a:ext cx="1638569" cy="903735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A832478-4633-6F63-3A60-0B9D00C0A8B3}"/>
              </a:ext>
            </a:extLst>
          </p:cNvPr>
          <p:cNvGrpSpPr/>
          <p:nvPr/>
        </p:nvGrpSpPr>
        <p:grpSpPr>
          <a:xfrm>
            <a:off x="4078874" y="1671956"/>
            <a:ext cx="3104403" cy="4214393"/>
            <a:chOff x="2696939" y="2280535"/>
            <a:chExt cx="2069602" cy="280959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B84F798-8666-C791-75AF-D7C5CA6BAD1B}"/>
                </a:ext>
              </a:extLst>
            </p:cNvPr>
            <p:cNvSpPr/>
            <p:nvPr/>
          </p:nvSpPr>
          <p:spPr>
            <a:xfrm>
              <a:off x="2696939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C38842-4B74-BEC2-BB3C-B5AA8375B446}"/>
                </a:ext>
              </a:extLst>
            </p:cNvPr>
            <p:cNvSpPr txBox="1"/>
            <p:nvPr/>
          </p:nvSpPr>
          <p:spPr>
            <a:xfrm>
              <a:off x="3079748" y="4720798"/>
              <a:ext cx="1303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물수위센서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A32DB0D-5468-2C32-43BD-B5947D42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3425673" y="2399331"/>
              <a:ext cx="711942" cy="1879973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29238F2-7C18-62D6-0BC8-461F231700DF}"/>
              </a:ext>
            </a:extLst>
          </p:cNvPr>
          <p:cNvGrpSpPr/>
          <p:nvPr/>
        </p:nvGrpSpPr>
        <p:grpSpPr>
          <a:xfrm>
            <a:off x="7717904" y="1703287"/>
            <a:ext cx="3104403" cy="4214393"/>
            <a:chOff x="5070493" y="2280535"/>
            <a:chExt cx="2069602" cy="280959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79FE477-4F1C-C0DC-63CA-153249A391C7}"/>
                </a:ext>
              </a:extLst>
            </p:cNvPr>
            <p:cNvSpPr/>
            <p:nvPr/>
          </p:nvSpPr>
          <p:spPr>
            <a:xfrm>
              <a:off x="5070493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25F36-4EE0-D706-76F2-B04D117FDEC2}"/>
                </a:ext>
              </a:extLst>
            </p:cNvPr>
            <p:cNvSpPr txBox="1"/>
            <p:nvPr/>
          </p:nvSpPr>
          <p:spPr>
            <a:xfrm>
              <a:off x="5554090" y="4720798"/>
              <a:ext cx="1067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서보모터</a:t>
              </a:r>
              <a:endParaRPr lang="ko-KR" altLang="en-US" sz="3000" dirty="0">
                <a:solidFill>
                  <a:schemeClr val="accent4">
                    <a:lumMod val="2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CDFE906-33BD-D170-0F59-ACCB56071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4734" y="2786539"/>
              <a:ext cx="1670486" cy="112267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BD1790-DE7E-571A-63EF-FCB83ED90160}"/>
              </a:ext>
            </a:extLst>
          </p:cNvPr>
          <p:cNvGrpSpPr/>
          <p:nvPr/>
        </p:nvGrpSpPr>
        <p:grpSpPr>
          <a:xfrm>
            <a:off x="11347209" y="1703287"/>
            <a:ext cx="3104403" cy="4214393"/>
            <a:chOff x="7444046" y="2280535"/>
            <a:chExt cx="2069602" cy="280959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A16E5B5-C73F-48E7-018C-803EF25EF68B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E42E03-1AF1-D715-4367-759DEF08FB63}"/>
                </a:ext>
              </a:extLst>
            </p:cNvPr>
            <p:cNvSpPr txBox="1"/>
            <p:nvPr/>
          </p:nvSpPr>
          <p:spPr>
            <a:xfrm>
              <a:off x="7792260" y="4720798"/>
              <a:ext cx="1303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온습도센서</a:t>
              </a:r>
              <a:endParaRPr lang="ko-KR" altLang="en-US" sz="3000" dirty="0">
                <a:solidFill>
                  <a:schemeClr val="accent4">
                    <a:lumMod val="2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AB9C017-40D7-ED30-1569-BB1EE725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51697" y="2786539"/>
              <a:ext cx="1420354" cy="112267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B4E6A4-CAEA-BFB5-6CAE-0FB806137B05}"/>
              </a:ext>
            </a:extLst>
          </p:cNvPr>
          <p:cNvGrpSpPr/>
          <p:nvPr/>
        </p:nvGrpSpPr>
        <p:grpSpPr>
          <a:xfrm>
            <a:off x="14906664" y="1632485"/>
            <a:ext cx="3104403" cy="4214393"/>
            <a:chOff x="7444046" y="2280535"/>
            <a:chExt cx="2069602" cy="280959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ACF7B9-4348-E602-5832-52F30B5754A7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4B62B6-997F-C130-76C9-7809B2D094B5}"/>
                </a:ext>
              </a:extLst>
            </p:cNvPr>
            <p:cNvSpPr txBox="1"/>
            <p:nvPr/>
          </p:nvSpPr>
          <p:spPr>
            <a:xfrm>
              <a:off x="7674171" y="4720798"/>
              <a:ext cx="1540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모터드라이버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29F97B-A762-E5E4-71FC-71BB8E1EC171}"/>
              </a:ext>
            </a:extLst>
          </p:cNvPr>
          <p:cNvGrpSpPr/>
          <p:nvPr/>
        </p:nvGrpSpPr>
        <p:grpSpPr>
          <a:xfrm>
            <a:off x="2006556" y="5894580"/>
            <a:ext cx="3104403" cy="4002543"/>
            <a:chOff x="7444046" y="2280535"/>
            <a:chExt cx="2069602" cy="2668362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28BA7F-B4EE-5CA1-A1C3-6BB90B10284A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448D2B-68CB-1CBF-3471-2EF3AE881C93}"/>
                </a:ext>
              </a:extLst>
            </p:cNvPr>
            <p:cNvSpPr txBox="1"/>
            <p:nvPr/>
          </p:nvSpPr>
          <p:spPr>
            <a:xfrm>
              <a:off x="7874929" y="4579565"/>
              <a:ext cx="1067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스텝모터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E0897C-1332-6A7F-309F-83518369E05F}"/>
              </a:ext>
            </a:extLst>
          </p:cNvPr>
          <p:cNvGrpSpPr/>
          <p:nvPr/>
        </p:nvGrpSpPr>
        <p:grpSpPr>
          <a:xfrm>
            <a:off x="6023123" y="5815940"/>
            <a:ext cx="3104403" cy="4029315"/>
            <a:chOff x="7444046" y="2280535"/>
            <a:chExt cx="2069602" cy="26862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021B326-9079-2091-9026-44B03DDD1620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AAD2008-ACB3-B341-9A7C-10600AEE9ADF}"/>
                </a:ext>
              </a:extLst>
            </p:cNvPr>
            <p:cNvSpPr txBox="1"/>
            <p:nvPr/>
          </p:nvSpPr>
          <p:spPr>
            <a:xfrm>
              <a:off x="7872871" y="4597413"/>
              <a:ext cx="1175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RGB Led</a:t>
              </a:r>
              <a:endParaRPr lang="ko-KR" altLang="en-US" sz="3000" dirty="0">
                <a:solidFill>
                  <a:schemeClr val="accent4">
                    <a:lumMod val="2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2BF49DF-E2EB-0B12-FE8E-E38425C72691}"/>
              </a:ext>
            </a:extLst>
          </p:cNvPr>
          <p:cNvGrpSpPr/>
          <p:nvPr/>
        </p:nvGrpSpPr>
        <p:grpSpPr>
          <a:xfrm>
            <a:off x="9624402" y="5782406"/>
            <a:ext cx="3104403" cy="4114718"/>
            <a:chOff x="7444046" y="2280535"/>
            <a:chExt cx="2069602" cy="274314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2F39424-8EBA-DCED-E60A-D324851CBD8A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F14E38-0211-9C27-8CF9-B3E6B83B6724}"/>
                </a:ext>
              </a:extLst>
            </p:cNvPr>
            <p:cNvSpPr txBox="1"/>
            <p:nvPr/>
          </p:nvSpPr>
          <p:spPr>
            <a:xfrm>
              <a:off x="8146522" y="4654348"/>
              <a:ext cx="59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부저</a:t>
              </a:r>
              <a:endParaRPr lang="ko-KR" altLang="en-US" sz="3000" dirty="0">
                <a:solidFill>
                  <a:schemeClr val="accent4">
                    <a:lumMod val="2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7BF5471-21C6-1F4E-9AF7-FB86990455C4}"/>
              </a:ext>
            </a:extLst>
          </p:cNvPr>
          <p:cNvGrpSpPr/>
          <p:nvPr/>
        </p:nvGrpSpPr>
        <p:grpSpPr>
          <a:xfrm>
            <a:off x="13290627" y="5863518"/>
            <a:ext cx="3104403" cy="4033605"/>
            <a:chOff x="7444046" y="2280535"/>
            <a:chExt cx="2069602" cy="268907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AFF3F0E-8AF7-4EEC-4C7B-0792F27C3237}"/>
                </a:ext>
              </a:extLst>
            </p:cNvPr>
            <p:cNvSpPr/>
            <p:nvPr/>
          </p:nvSpPr>
          <p:spPr>
            <a:xfrm>
              <a:off x="7444046" y="2280535"/>
              <a:ext cx="2069602" cy="2069602"/>
            </a:xfrm>
            <a:prstGeom prst="ellipse">
              <a:avLst/>
            </a:prstGeom>
            <a:noFill/>
            <a:ln w="3175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8EC713-111C-6B68-6623-93413E6D7E50}"/>
                </a:ext>
              </a:extLst>
            </p:cNvPr>
            <p:cNvSpPr txBox="1"/>
            <p:nvPr/>
          </p:nvSpPr>
          <p:spPr>
            <a:xfrm>
              <a:off x="7896853" y="4600273"/>
              <a:ext cx="1160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AA</a:t>
              </a:r>
              <a:r>
                <a:rPr lang="ko-KR" altLang="en-US" sz="3000" dirty="0">
                  <a:solidFill>
                    <a:schemeClr val="accent4">
                      <a:lumMod val="25000"/>
                    </a:schemeClr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배터리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A4E33049-5702-99A0-FB83-0D8F4F1642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3790" y="2431563"/>
            <a:ext cx="2170151" cy="207358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C21BA97-9763-418C-A4F8-145AB5E114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1447" y="6495359"/>
            <a:ext cx="1779330" cy="208047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1D9AA4F-BB34-FA62-764C-0888E3C4AF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98298" y="6396905"/>
            <a:ext cx="1422380" cy="224328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71266E6-C36A-DF5C-E544-A0837D3873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85955" y="6355784"/>
            <a:ext cx="1857635" cy="191479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979BC08-F65B-4AB8-03B5-F94EED45E7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00035" y="6463685"/>
            <a:ext cx="2080787" cy="1933593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3924F584-3CBE-7604-1520-11269B348EC0}"/>
              </a:ext>
            </a:extLst>
          </p:cNvPr>
          <p:cNvSpPr txBox="1"/>
          <p:nvPr/>
        </p:nvSpPr>
        <p:spPr>
          <a:xfrm>
            <a:off x="878237" y="525096"/>
            <a:ext cx="3429000" cy="448841"/>
          </a:xfrm>
          <a:prstGeom prst="rect">
            <a:avLst/>
          </a:prstGeom>
          <a:solidFill>
            <a:srgbClr val="00BC70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3200" b="1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 부품</a:t>
            </a:r>
            <a:endParaRPr lang="en-US" sz="3200" b="1" dirty="0">
              <a:solidFill>
                <a:srgbClr val="FFFFFF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8D62F2-0FC6-CD35-057D-972808EC5B37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19F08A33-A27A-8921-38B0-58EC6227CA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67B801D6-8EC3-B49E-CADD-C93D587B1B6E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E2690B0-FE7E-CF02-E51C-D43E1540BC49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 Bold"/>
                  <a:sym typeface="Source Han Sans KR Bold"/>
                </a:rPr>
                <a:t>사용 부품</a:t>
              </a:r>
              <a:endParaRPr lang="en-US" sz="3200" b="1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6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95B61-E01A-F66A-16E1-11EAA019B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33D6281-8227-C3FE-2297-CAE4A90E5C6D}"/>
              </a:ext>
            </a:extLst>
          </p:cNvPr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2A9B02E-C04C-B0A7-6E48-EC099B5054FE}"/>
              </a:ext>
            </a:extLst>
          </p:cNvPr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3DFEED-D8F2-6F4D-9A77-B03BC34ACBB6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7FE6C2D4-5269-BC1E-00B0-A200720FE5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7" name="Freeform 3">
                <a:extLst>
                  <a:ext uri="{FF2B5EF4-FFF2-40B4-BE49-F238E27FC236}">
                    <a16:creationId xmlns:a16="http://schemas.microsoft.com/office/drawing/2014/main" id="{5A42AAD3-6A0D-E181-D4C1-1392B033F0C9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555117AA-DA92-BE03-1DAC-0429E0874F45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주요기능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" name="TextBox 21">
            <a:extLst>
              <a:ext uri="{FF2B5EF4-FFF2-40B4-BE49-F238E27FC236}">
                <a16:creationId xmlns:a16="http://schemas.microsoft.com/office/drawing/2014/main" id="{DE994809-1099-FDD5-0180-B5534443A59A}"/>
              </a:ext>
            </a:extLst>
          </p:cNvPr>
          <p:cNvSpPr txBox="1"/>
          <p:nvPr/>
        </p:nvSpPr>
        <p:spPr>
          <a:xfrm>
            <a:off x="609600" y="2324100"/>
            <a:ext cx="163068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온습도센서의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값 </a:t>
            </a:r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LCD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에 출력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buFont typeface="+mj-lt"/>
              <a:buAutoNum type="arabicPeriod"/>
            </a:pP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buFont typeface="+mj-lt"/>
              <a:buAutoNum type="arabicPeriod"/>
            </a:pPr>
            <a:endParaRPr lang="ko-KR" altLang="en-US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물수위센서의 값에 따라 물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부족시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서브모터를 물 펌프로 가정하여 서브모터 작동 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→ 물이 부족한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정도에따라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 2 or 3 or 4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번 작동하도록 설계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buFont typeface="+mj-lt"/>
              <a:buAutoNum type="arabicPeriod"/>
            </a:pP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ko-KR" altLang="en-US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3. 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물 수위 센서 값에  따라 수위가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높을떄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부저를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울림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buFont typeface="+mj-lt"/>
              <a:buAutoNum type="arabicPeriod"/>
            </a:pP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ko-KR" altLang="en-US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4. 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온도센서에 값에 따라 스텝모터를 선풍기로 가정하여 스텝모터 작동</a:t>
            </a:r>
          </a:p>
          <a:p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→ 기본 최저속도로 모터 동작을 하다가 온도 값이 </a:t>
            </a:r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30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도 이상이</a:t>
            </a:r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됬을떄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모터 속도 상승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en-US" altLang="ko-KR" sz="3200" dirty="0">
                <a:latin typeface="Source Han Sans KR Bold" panose="020B0600000101010101" charset="-127"/>
                <a:ea typeface="Source Han Sans KR Bold" panose="020B0600000101010101" charset="-127"/>
              </a:rPr>
              <a:t>5. RGB LED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를 통해 </a:t>
            </a:r>
            <a:r>
              <a:rPr lang="ko-KR" altLang="en-US" sz="3200" dirty="0" err="1">
                <a:latin typeface="Source Han Sans KR Bold" panose="020B0600000101010101" charset="-127"/>
                <a:ea typeface="Source Han Sans KR Bold" panose="020B0600000101010101" charset="-127"/>
              </a:rPr>
              <a:t>스마트팜의</a:t>
            </a:r>
            <a:r>
              <a:rPr lang="ko-KR" altLang="en-US" sz="3200" dirty="0">
                <a:latin typeface="Source Han Sans KR Bold" panose="020B0600000101010101" charset="-127"/>
                <a:ea typeface="Source Han Sans KR Bold" panose="020B0600000101010101" charset="-127"/>
              </a:rPr>
              <a:t> 전체적인 상태를 나타내어 관리자가 상태를 한눈에 파악 </a:t>
            </a:r>
            <a:endParaRPr lang="en-US" altLang="ko-KR" sz="32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61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19B9-98C3-DBDB-5208-F8F51188D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020630C-49BE-E309-FA8D-A6C8B1F8A733}"/>
              </a:ext>
            </a:extLst>
          </p:cNvPr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D117DC-F582-6767-E3FC-EC9D8CC6B314}"/>
              </a:ext>
            </a:extLst>
          </p:cNvPr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CC9C07-C441-485E-3A14-AC9E125C3F43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622EF854-F2A6-3161-B3DA-8AA53B0DC1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7" name="Freeform 3">
                <a:extLst>
                  <a:ext uri="{FF2B5EF4-FFF2-40B4-BE49-F238E27FC236}">
                    <a16:creationId xmlns:a16="http://schemas.microsoft.com/office/drawing/2014/main" id="{BE53DC35-D667-73FD-BE04-2633C29D00BD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66914B6A-64AA-627F-87E0-3081ADB00FA4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주요기능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B7F0E2F-BEC5-EB37-08F9-2F4CE5C5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8519"/>
            <a:ext cx="16181905" cy="62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4E62-F1B3-3758-5C08-4E86038C1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858732D-CF1D-7F2C-68C7-573C8AEFA578}"/>
              </a:ext>
            </a:extLst>
          </p:cNvPr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2165C5-2B14-B5F8-6CC0-51949D5444EA}"/>
              </a:ext>
            </a:extLst>
          </p:cNvPr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1C3CC4-EDD5-B428-349F-631DC20F0400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A09710D1-AF0C-F313-05C5-81353215A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7" name="Freeform 3">
                <a:extLst>
                  <a:ext uri="{FF2B5EF4-FFF2-40B4-BE49-F238E27FC236}">
                    <a16:creationId xmlns:a16="http://schemas.microsoft.com/office/drawing/2014/main" id="{908A015F-7A34-846B-8A9A-8B83C68AC463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4A75C5B9-CDEB-C8D8-9B03-C0209818C8C3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시연 영상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7FFC7826-9905-A021-C33E-A79E79B77CC1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온도 상승에 따른 팬 회전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스텝모터">
            <a:hlinkClick r:id="" action="ppaction://media"/>
            <a:extLst>
              <a:ext uri="{FF2B5EF4-FFF2-40B4-BE49-F238E27FC236}">
                <a16:creationId xmlns:a16="http://schemas.microsoft.com/office/drawing/2014/main" id="{1E32CB7B-F6CD-8D70-B135-DBF51A650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8701" y="1735964"/>
            <a:ext cx="12983699" cy="74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3351-1488-CA92-D6C6-85C64BCD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22C441-676D-D788-38E6-36D28E67F891}"/>
              </a:ext>
            </a:extLst>
          </p:cNvPr>
          <p:cNvSpPr txBox="1"/>
          <p:nvPr/>
        </p:nvSpPr>
        <p:spPr>
          <a:xfrm>
            <a:off x="8404574" y="6472780"/>
            <a:ext cx="1603610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7106B05-5E2B-EB43-C529-210DF0ADDD86}"/>
              </a:ext>
            </a:extLst>
          </p:cNvPr>
          <p:cNvSpPr txBox="1"/>
          <p:nvPr/>
        </p:nvSpPr>
        <p:spPr>
          <a:xfrm>
            <a:off x="8413480" y="1135189"/>
            <a:ext cx="1552327" cy="33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SECTION 01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3AE233-DBF9-5141-9C7E-880A0822D2AC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  <a:solidFill>
            <a:srgbClr val="00BC70"/>
          </a:solidFill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B5800352-8CA5-A7A7-0026-69AA36CAB3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grpFill/>
          </p:grpSpPr>
          <p:sp>
            <p:nvSpPr>
              <p:cNvPr id="17" name="Freeform 3">
                <a:extLst>
                  <a:ext uri="{FF2B5EF4-FFF2-40B4-BE49-F238E27FC236}">
                    <a16:creationId xmlns:a16="http://schemas.microsoft.com/office/drawing/2014/main" id="{CE971A4C-BCEA-A1F9-1517-6254D11C453D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66BC7B86-2E2D-E9C5-6548-010DE0769208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시연 영상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D3F6970F-2B40-97CA-9CAE-C0A9F588D925}"/>
              </a:ext>
            </a:extLst>
          </p:cNvPr>
          <p:cNvSpPr txBox="1"/>
          <p:nvPr/>
        </p:nvSpPr>
        <p:spPr>
          <a:xfrm>
            <a:off x="4953000" y="534177"/>
            <a:ext cx="11508946" cy="4164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물 수위 상승 펌프 및 </a:t>
            </a:r>
            <a:r>
              <a:rPr lang="ko-KR" alt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부저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작동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" name="물수위센서">
            <a:hlinkClick r:id="" action="ppaction://media"/>
            <a:extLst>
              <a:ext uri="{FF2B5EF4-FFF2-40B4-BE49-F238E27FC236}">
                <a16:creationId xmlns:a16="http://schemas.microsoft.com/office/drawing/2014/main" id="{02194C61-C1D9-4F2D-D5B8-9019A6F6D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200" y="1793129"/>
            <a:ext cx="13107055" cy="73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3BE6-2941-D747-44A2-68DB549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7BD627D9-C971-4BE0-1F09-32F6A0EC8783}"/>
              </a:ext>
            </a:extLst>
          </p:cNvPr>
          <p:cNvSpPr txBox="1"/>
          <p:nvPr/>
        </p:nvSpPr>
        <p:spPr>
          <a:xfrm>
            <a:off x="878237" y="525096"/>
            <a:ext cx="3429000" cy="448841"/>
          </a:xfrm>
          <a:prstGeom prst="rect">
            <a:avLst/>
          </a:prstGeom>
          <a:solidFill>
            <a:srgbClr val="00BC70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ko-KR" alt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주요기능</a:t>
            </a:r>
            <a:endParaRPr lang="en-US" sz="32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C534EA-5C38-40BA-834D-63FB3CB71390}"/>
              </a:ext>
            </a:extLst>
          </p:cNvPr>
          <p:cNvGrpSpPr/>
          <p:nvPr/>
        </p:nvGrpSpPr>
        <p:grpSpPr>
          <a:xfrm>
            <a:off x="0" y="363921"/>
            <a:ext cx="4817402" cy="771267"/>
            <a:chOff x="0" y="363921"/>
            <a:chExt cx="4817402" cy="77126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5480CBC1-80E2-A5BB-B1BC-4C70736E11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63921"/>
              <a:ext cx="4817402" cy="771267"/>
              <a:chOff x="0" y="0"/>
              <a:chExt cx="4152265" cy="664782"/>
            </a:xfrm>
            <a:solidFill>
              <a:srgbClr val="00BC70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A86F59B-5BA5-EDB0-12B7-F651E0ACF6BF}"/>
                  </a:ext>
                </a:extLst>
              </p:cNvPr>
              <p:cNvSpPr/>
              <p:nvPr/>
            </p:nvSpPr>
            <p:spPr>
              <a:xfrm>
                <a:off x="0" y="0"/>
                <a:ext cx="4152265" cy="664718"/>
              </a:xfrm>
              <a:custGeom>
                <a:avLst/>
                <a:gdLst/>
                <a:ahLst/>
                <a:cxnLst/>
                <a:rect l="l" t="t" r="r" b="b"/>
                <a:pathLst>
                  <a:path w="4152265" h="664718">
                    <a:moveTo>
                      <a:pt x="0" y="0"/>
                    </a:moveTo>
                    <a:lnTo>
                      <a:pt x="4152265" y="0"/>
                    </a:lnTo>
                    <a:lnTo>
                      <a:pt x="4152265" y="664718"/>
                    </a:lnTo>
                    <a:lnTo>
                      <a:pt x="0" y="664718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F4079CE-45A3-9560-ED2B-D7B822A4FB2E}"/>
                </a:ext>
              </a:extLst>
            </p:cNvPr>
            <p:cNvSpPr txBox="1"/>
            <p:nvPr/>
          </p:nvSpPr>
          <p:spPr>
            <a:xfrm>
              <a:off x="878237" y="525096"/>
              <a:ext cx="3429000" cy="448841"/>
            </a:xfrm>
            <a:prstGeom prst="rect">
              <a:avLst/>
            </a:prstGeom>
            <a:solidFill>
              <a:srgbClr val="00BC7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CubeMX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3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설정</a:t>
              </a:r>
              <a:endParaRPr lang="en-US" sz="3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E64D9F-BEC5-20BB-AC85-0EB84556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095500"/>
            <a:ext cx="6096000" cy="67093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2CF5DA-CC45-90EB-D76B-258A357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1" y="1742464"/>
            <a:ext cx="9052121" cy="82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1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367</Words>
  <Application>Microsoft Office PowerPoint</Application>
  <PresentationFormat>사용자 지정</PresentationFormat>
  <Paragraphs>94</Paragraphs>
  <Slides>19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Montserrat Ultra-Bold</vt:lpstr>
      <vt:lpstr>Montserrat Bold</vt:lpstr>
      <vt:lpstr>맑은 고딕</vt:lpstr>
      <vt:lpstr>Source Han Sans KR Bold</vt:lpstr>
      <vt:lpstr>Calibri</vt:lpstr>
      <vt:lpstr>Source Han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그린 화이트 깔끔한 투자 제안서 프레젠테이션.pdf</dc:title>
  <dc:creator>intel</dc:creator>
  <cp:lastModifiedBy>intel</cp:lastModifiedBy>
  <cp:revision>11</cp:revision>
  <dcterms:created xsi:type="dcterms:W3CDTF">2006-08-16T00:00:00Z</dcterms:created>
  <dcterms:modified xsi:type="dcterms:W3CDTF">2025-08-08T03:34:46Z</dcterms:modified>
  <dc:identifier>DAGvcVWugZs</dc:identifier>
</cp:coreProperties>
</file>